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83" r:id="rId4"/>
    <p:sldId id="261" r:id="rId5"/>
    <p:sldId id="278" r:id="rId6"/>
    <p:sldId id="279" r:id="rId7"/>
    <p:sldId id="280" r:id="rId8"/>
    <p:sldId id="281" r:id="rId9"/>
    <p:sldId id="282" r:id="rId10"/>
    <p:sldId id="260" r:id="rId11"/>
    <p:sldId id="262" r:id="rId12"/>
    <p:sldId id="263" r:id="rId13"/>
    <p:sldId id="264" r:id="rId14"/>
    <p:sldId id="265" r:id="rId15"/>
    <p:sldId id="303" r:id="rId16"/>
    <p:sldId id="284" r:id="rId17"/>
    <p:sldId id="266" r:id="rId18"/>
    <p:sldId id="285" r:id="rId19"/>
    <p:sldId id="286" r:id="rId20"/>
    <p:sldId id="268" r:id="rId21"/>
    <p:sldId id="269" r:id="rId22"/>
    <p:sldId id="270" r:id="rId23"/>
    <p:sldId id="275" r:id="rId24"/>
    <p:sldId id="287" r:id="rId25"/>
    <p:sldId id="288" r:id="rId26"/>
    <p:sldId id="289" r:id="rId27"/>
    <p:sldId id="290" r:id="rId28"/>
    <p:sldId id="271" r:id="rId29"/>
    <p:sldId id="272" r:id="rId30"/>
    <p:sldId id="277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黑体" pitchFamily="2" charset="-122"/>
                <a:ea typeface="黑体" pitchFamily="2" charset="-122"/>
              </a:rPr>
              <a:t>中医学理论体系的特点</a:t>
            </a:r>
            <a:endParaRPr lang="zh-CN" altLang="en-US" sz="48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840760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40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j-cs"/>
              </a:rPr>
              <a:t>      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j-cs"/>
              </a:rPr>
              <a:t> ——</a:t>
            </a:r>
            <a:r>
              <a:rPr lang="zh-CN" altLang="en-US" sz="4000" b="1" dirty="0">
                <a:solidFill>
                  <a:schemeClr val="tx1"/>
                </a:solidFill>
                <a:latin typeface="+mn-ea"/>
                <a:cs typeface="+mj-cs"/>
              </a:rPr>
              <a:t>浅谈整体观念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4797152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中医科   于玫</a:t>
            </a:r>
            <a:endParaRPr lang="zh-CN" alt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5554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556" y="2420888"/>
            <a:ext cx="5407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dirty="0"/>
              <a:t>二、</a:t>
            </a:r>
            <a:r>
              <a:rPr lang="zh-CN" altLang="en-US" dirty="0" smtClean="0"/>
              <a:t>整 体 观 念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076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7859" y="11663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i="1" dirty="0" smtClean="0">
                <a:latin typeface="宋体" pitchFamily="2" charset="-122"/>
                <a:ea typeface="宋体" pitchFamily="2" charset="-122"/>
              </a:rPr>
              <a:t>整体观念</a:t>
            </a:r>
            <a:endParaRPr lang="zh-CN" altLang="en-US" sz="3200" b="1" i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062589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、概念</a:t>
            </a:r>
            <a:endParaRPr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35699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*整体观念是指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zh-CN" sz="3200" b="1" dirty="0" smtClean="0">
                <a:latin typeface="宋体" pitchFamily="2" charset="-122"/>
                <a:ea typeface="宋体" pitchFamily="2" charset="-122"/>
              </a:rPr>
              <a:t>机体自身</a:t>
            </a:r>
            <a:r>
              <a:rPr lang="zh-CN" altLang="zh-CN" sz="3200" b="1" dirty="0">
                <a:latin typeface="宋体" pitchFamily="2" charset="-122"/>
                <a:ea typeface="宋体" pitchFamily="2" charset="-122"/>
              </a:rPr>
              <a:t>整体性及内外环境的统一性思想。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7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276871"/>
            <a:ext cx="4123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、整体观念的内涵</a:t>
            </a:r>
            <a:endParaRPr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356992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）人体自身的有机整体性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221088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）人与外界环境的统一性</a:t>
            </a:r>
          </a:p>
        </p:txBody>
      </p:sp>
    </p:spTree>
    <p:extLst>
      <p:ext uri="{BB962C8B-B14F-4D97-AF65-F5344CB8AC3E}">
        <p14:creationId xmlns="" xmlns:p14="http://schemas.microsoft.com/office/powerpoint/2010/main" val="13202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640" y="108136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整体观念</a:t>
            </a:r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—</a:t>
            </a:r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人体自身的有机整体性</a:t>
            </a:r>
            <a:endParaRPr lang="zh-CN" altLang="en-US" sz="2400" b="1" i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276872"/>
            <a:ext cx="88408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①组织结构：心为主宰，五脏为中心的五大功能系统。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内经</a:t>
            </a:r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云：心为君主之官</a:t>
            </a:r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…</a:t>
            </a:r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，为五脏六腑之大主。</a:t>
            </a:r>
            <a:endParaRPr lang="zh-CN" altLang="en-US" sz="2400" b="1" i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1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640" y="108136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整体观念</a:t>
            </a:r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—</a:t>
            </a:r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人体自身的有机整体性</a:t>
            </a:r>
            <a:endParaRPr lang="zh-CN" altLang="en-US" sz="2400" b="1" i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70568" y="3356992"/>
            <a:ext cx="648072" cy="65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心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6572" y="1506953"/>
            <a:ext cx="576064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肝</a:t>
            </a:r>
            <a:endParaRPr lang="zh-CN" altLang="en-US" sz="2800" dirty="0"/>
          </a:p>
        </p:txBody>
      </p:sp>
      <p:sp>
        <p:nvSpPr>
          <p:cNvPr id="5" name="椭圆 4"/>
          <p:cNvSpPr/>
          <p:nvPr/>
        </p:nvSpPr>
        <p:spPr>
          <a:xfrm>
            <a:off x="1403648" y="3432386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脾</a:t>
            </a:r>
          </a:p>
        </p:txBody>
      </p:sp>
      <p:sp>
        <p:nvSpPr>
          <p:cNvPr id="6" name="椭圆 5"/>
          <p:cNvSpPr/>
          <p:nvPr/>
        </p:nvSpPr>
        <p:spPr>
          <a:xfrm>
            <a:off x="6155256" y="3432386"/>
            <a:ext cx="576064" cy="57606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肺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06572" y="5445224"/>
            <a:ext cx="576064" cy="5760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肾</a:t>
            </a:r>
          </a:p>
        </p:txBody>
      </p:sp>
      <p:sp>
        <p:nvSpPr>
          <p:cNvPr id="8" name="椭圆 7"/>
          <p:cNvSpPr/>
          <p:nvPr/>
        </p:nvSpPr>
        <p:spPr>
          <a:xfrm>
            <a:off x="4332848" y="3394689"/>
            <a:ext cx="576064" cy="3943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小肠</a:t>
            </a:r>
            <a:endParaRPr lang="zh-CN" altLang="en-US" sz="1600" b="1" dirty="0"/>
          </a:p>
        </p:txBody>
      </p:sp>
      <p:sp>
        <p:nvSpPr>
          <p:cNvPr id="9" name="椭圆 8"/>
          <p:cNvSpPr/>
          <p:nvPr/>
        </p:nvSpPr>
        <p:spPr>
          <a:xfrm>
            <a:off x="4297401" y="1506953"/>
            <a:ext cx="576064" cy="40987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胆</a:t>
            </a:r>
            <a:endParaRPr lang="zh-CN" altLang="en-US" sz="1600" b="1" dirty="0"/>
          </a:p>
        </p:txBody>
      </p:sp>
      <p:sp>
        <p:nvSpPr>
          <p:cNvPr id="10" name="椭圆 9"/>
          <p:cNvSpPr/>
          <p:nvPr/>
        </p:nvSpPr>
        <p:spPr>
          <a:xfrm>
            <a:off x="1979712" y="3432386"/>
            <a:ext cx="576064" cy="3566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胃</a:t>
            </a:r>
            <a:endParaRPr lang="zh-CN" altLang="en-US" sz="1600" b="1" dirty="0"/>
          </a:p>
        </p:txBody>
      </p:sp>
      <p:sp>
        <p:nvSpPr>
          <p:cNvPr id="11" name="椭圆 10"/>
          <p:cNvSpPr/>
          <p:nvPr/>
        </p:nvSpPr>
        <p:spPr>
          <a:xfrm>
            <a:off x="6731320" y="3444948"/>
            <a:ext cx="576064" cy="416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大肠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80022" y="5444369"/>
            <a:ext cx="593443" cy="3608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膀胱</a:t>
            </a:r>
            <a:endParaRPr lang="zh-CN" altLang="en-US" sz="1600" b="1" dirty="0"/>
          </a:p>
        </p:txBody>
      </p:sp>
      <p:sp>
        <p:nvSpPr>
          <p:cNvPr id="13" name="椭圆 12"/>
          <p:cNvSpPr/>
          <p:nvPr/>
        </p:nvSpPr>
        <p:spPr>
          <a:xfrm>
            <a:off x="3706572" y="2996952"/>
            <a:ext cx="576064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脉</a:t>
            </a:r>
            <a:endParaRPr lang="zh-CN" altLang="en-US" sz="1600" b="1" dirty="0"/>
          </a:p>
        </p:txBody>
      </p:sp>
      <p:sp>
        <p:nvSpPr>
          <p:cNvPr id="14" name="椭圆 13"/>
          <p:cNvSpPr/>
          <p:nvPr/>
        </p:nvSpPr>
        <p:spPr>
          <a:xfrm>
            <a:off x="3670568" y="1124743"/>
            <a:ext cx="576064" cy="38220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筋</a:t>
            </a:r>
            <a:endParaRPr lang="zh-CN" altLang="en-US" sz="1600" b="1" dirty="0"/>
          </a:p>
        </p:txBody>
      </p:sp>
      <p:sp>
        <p:nvSpPr>
          <p:cNvPr id="15" name="椭圆 14"/>
          <p:cNvSpPr/>
          <p:nvPr/>
        </p:nvSpPr>
        <p:spPr>
          <a:xfrm>
            <a:off x="1403648" y="3094631"/>
            <a:ext cx="576064" cy="3345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肉</a:t>
            </a:r>
            <a:endParaRPr lang="zh-CN" altLang="en-US" sz="1600" b="1" dirty="0"/>
          </a:p>
        </p:txBody>
      </p:sp>
      <p:sp>
        <p:nvSpPr>
          <p:cNvPr id="16" name="椭圆 15"/>
          <p:cNvSpPr/>
          <p:nvPr/>
        </p:nvSpPr>
        <p:spPr>
          <a:xfrm>
            <a:off x="6155256" y="3094632"/>
            <a:ext cx="576064" cy="334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皮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703958" y="5156337"/>
            <a:ext cx="576064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骨</a:t>
            </a:r>
            <a:endParaRPr lang="zh-CN" altLang="en-US" sz="1600" b="1" dirty="0"/>
          </a:p>
        </p:txBody>
      </p:sp>
      <p:sp>
        <p:nvSpPr>
          <p:cNvPr id="18" name="椭圆 17"/>
          <p:cNvSpPr/>
          <p:nvPr/>
        </p:nvSpPr>
        <p:spPr>
          <a:xfrm>
            <a:off x="3094504" y="3394689"/>
            <a:ext cx="576064" cy="3943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舌</a:t>
            </a:r>
            <a:endParaRPr lang="zh-CN" altLang="en-US" sz="1600" b="1" dirty="0"/>
          </a:p>
        </p:txBody>
      </p:sp>
      <p:sp>
        <p:nvSpPr>
          <p:cNvPr id="19" name="椭圆 18"/>
          <p:cNvSpPr/>
          <p:nvPr/>
        </p:nvSpPr>
        <p:spPr>
          <a:xfrm>
            <a:off x="827584" y="3429216"/>
            <a:ext cx="576064" cy="3598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口</a:t>
            </a:r>
            <a:endParaRPr lang="zh-CN" altLang="en-US" sz="1600" b="1" dirty="0"/>
          </a:p>
        </p:txBody>
      </p:sp>
      <p:sp>
        <p:nvSpPr>
          <p:cNvPr id="20" name="椭圆 19"/>
          <p:cNvSpPr/>
          <p:nvPr/>
        </p:nvSpPr>
        <p:spPr>
          <a:xfrm>
            <a:off x="3130508" y="5445224"/>
            <a:ext cx="576064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耳</a:t>
            </a:r>
            <a:endParaRPr lang="zh-CN" altLang="en-US" sz="1600" b="1" dirty="0"/>
          </a:p>
        </p:txBody>
      </p:sp>
      <p:sp>
        <p:nvSpPr>
          <p:cNvPr id="21" name="椭圆 20"/>
          <p:cNvSpPr/>
          <p:nvPr/>
        </p:nvSpPr>
        <p:spPr>
          <a:xfrm>
            <a:off x="5599170" y="3444948"/>
            <a:ext cx="576064" cy="416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鼻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094504" y="1506953"/>
            <a:ext cx="576064" cy="40987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目</a:t>
            </a:r>
            <a:endParaRPr lang="zh-CN" altLang="en-US" sz="1600" b="1" dirty="0"/>
          </a:p>
        </p:txBody>
      </p:sp>
      <p:sp>
        <p:nvSpPr>
          <p:cNvPr id="23" name="椭圆 22"/>
          <p:cNvSpPr/>
          <p:nvPr/>
        </p:nvSpPr>
        <p:spPr>
          <a:xfrm>
            <a:off x="3709534" y="4005280"/>
            <a:ext cx="576064" cy="3598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喜</a:t>
            </a:r>
            <a:endParaRPr lang="zh-CN" altLang="en-US" sz="1600" b="1" dirty="0"/>
          </a:p>
        </p:txBody>
      </p:sp>
      <p:sp>
        <p:nvSpPr>
          <p:cNvPr id="24" name="椭圆 23"/>
          <p:cNvSpPr/>
          <p:nvPr/>
        </p:nvSpPr>
        <p:spPr>
          <a:xfrm>
            <a:off x="6175234" y="4005280"/>
            <a:ext cx="576064" cy="3598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悲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703958" y="2083017"/>
            <a:ext cx="576064" cy="40987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怒</a:t>
            </a:r>
            <a:endParaRPr lang="zh-CN" altLang="en-US" sz="1600" b="1" dirty="0"/>
          </a:p>
        </p:txBody>
      </p:sp>
      <p:sp>
        <p:nvSpPr>
          <p:cNvPr id="26" name="椭圆 25"/>
          <p:cNvSpPr/>
          <p:nvPr/>
        </p:nvSpPr>
        <p:spPr>
          <a:xfrm>
            <a:off x="1403648" y="4005280"/>
            <a:ext cx="576064" cy="3598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思</a:t>
            </a:r>
            <a:endParaRPr lang="zh-CN" altLang="en-US" sz="1600" b="1" dirty="0"/>
          </a:p>
        </p:txBody>
      </p:sp>
      <p:sp>
        <p:nvSpPr>
          <p:cNvPr id="27" name="椭圆 26"/>
          <p:cNvSpPr/>
          <p:nvPr/>
        </p:nvSpPr>
        <p:spPr>
          <a:xfrm>
            <a:off x="3691238" y="6021288"/>
            <a:ext cx="576064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恐</a:t>
            </a:r>
            <a:endParaRPr lang="zh-CN" altLang="en-US" sz="1600" b="1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5004048" y="365299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095114" y="2089413"/>
            <a:ext cx="922962" cy="1005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1763688" y="2083018"/>
            <a:ext cx="936104" cy="91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979712" y="4567398"/>
            <a:ext cx="1008112" cy="877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5095114" y="4567398"/>
            <a:ext cx="1327390" cy="876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555776" y="359186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997566" y="2592022"/>
            <a:ext cx="0" cy="332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997566" y="4509120"/>
            <a:ext cx="0" cy="496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77026" y="2492896"/>
            <a:ext cx="492443" cy="5988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 smtClean="0"/>
              <a:t>经络</a:t>
            </a:r>
            <a:endParaRPr lang="zh-CN" alt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842690" y="2492896"/>
            <a:ext cx="492443" cy="5988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zh-CN" altLang="en-US" dirty="0"/>
              <a:t>五行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57049" y="4185192"/>
            <a:ext cx="492443" cy="5988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zh-CN" altLang="en-US" dirty="0"/>
              <a:t>阴阳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78137" y="4180458"/>
            <a:ext cx="492443" cy="5988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zh-CN" altLang="en-US" dirty="0"/>
              <a:t>气血</a:t>
            </a:r>
          </a:p>
        </p:txBody>
      </p:sp>
    </p:spTree>
    <p:extLst>
      <p:ext uri="{BB962C8B-B14F-4D97-AF65-F5344CB8AC3E}">
        <p14:creationId xmlns="" xmlns:p14="http://schemas.microsoft.com/office/powerpoint/2010/main" val="24495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6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640" y="108136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整体观念</a:t>
            </a:r>
            <a:r>
              <a:rPr lang="en-US" altLang="zh-CN" sz="2400" b="1" i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—</a:t>
            </a:r>
            <a:r>
              <a:rPr lang="zh-CN" altLang="en-US" sz="2400" b="1" i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人体自身的有机整体性</a:t>
            </a:r>
            <a:endParaRPr lang="zh-CN" altLang="en-US" sz="2400" b="1" i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859" y="2158280"/>
            <a:ext cx="80937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②生理功能：分工与</a:t>
            </a:r>
            <a:r>
              <a:rPr lang="zh-CN" altLang="en-US" dirty="0" smtClean="0">
                <a:solidFill>
                  <a:prstClr val="black"/>
                </a:solidFill>
              </a:rPr>
              <a:t>合作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sz="2400" i="1" dirty="0" smtClean="0">
                <a:solidFill>
                  <a:prstClr val="black"/>
                </a:solidFill>
              </a:rPr>
              <a:t>《</a:t>
            </a:r>
            <a:r>
              <a:rPr lang="zh-CN" altLang="en-US" sz="2400" i="1" dirty="0" smtClean="0">
                <a:solidFill>
                  <a:prstClr val="black"/>
                </a:solidFill>
              </a:rPr>
              <a:t>内经</a:t>
            </a:r>
            <a:r>
              <a:rPr lang="en-US" altLang="zh-CN" sz="2400" i="1" dirty="0" smtClean="0">
                <a:solidFill>
                  <a:prstClr val="black"/>
                </a:solidFill>
              </a:rPr>
              <a:t>》</a:t>
            </a:r>
            <a:r>
              <a:rPr lang="zh-CN" altLang="en-US" sz="2400" i="1" dirty="0" smtClean="0">
                <a:solidFill>
                  <a:prstClr val="black"/>
                </a:solidFill>
              </a:rPr>
              <a:t>：“饮入于胃，游溢精气，脾气散精，上归于肺，通调水道，下输膀胱，水精四布，五经并行。”</a:t>
            </a:r>
            <a:endParaRPr lang="zh-CN" altLang="en-US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404664"/>
            <a:ext cx="7884368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37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640" y="108136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整体观念</a:t>
            </a:r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—</a:t>
            </a:r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人体自身的有机整体性</a:t>
            </a:r>
            <a:endParaRPr lang="zh-CN" altLang="en-US" sz="2400" b="1" i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276872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③从病理方面看：症状是整体病变在局部的体现。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07974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dirty="0"/>
              <a:t>④从诊断及诊察方法看：“有诸内，必形诸外”、“审察内外，四诊合参”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5" y="4119463"/>
            <a:ext cx="7919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dirty="0"/>
              <a:t>⑤从治疗</a:t>
            </a:r>
            <a:r>
              <a:rPr lang="zh-CN" altLang="en-US" dirty="0" smtClean="0"/>
              <a:t>用药看</a:t>
            </a:r>
            <a:r>
              <a:rPr lang="zh-CN" altLang="en-US" dirty="0"/>
              <a:t>：从调整整体功能入手，而不局限局部。</a:t>
            </a:r>
          </a:p>
        </p:txBody>
      </p:sp>
    </p:spTree>
    <p:extLst>
      <p:ext uri="{BB962C8B-B14F-4D97-AF65-F5344CB8AC3E}">
        <p14:creationId xmlns="" xmlns:p14="http://schemas.microsoft.com/office/powerpoint/2010/main" val="2552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347788"/>
            <a:ext cx="60864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03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535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5"/>
            <a:ext cx="5185562" cy="378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16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156" y="2276872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latin typeface="宋体" pitchFamily="2" charset="-122"/>
                <a:ea typeface="宋体" pitchFamily="2" charset="-122"/>
              </a:rPr>
              <a:t>前  言</a:t>
            </a:r>
            <a:endParaRPr lang="zh-CN" altLang="en-US" sz="54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3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276871"/>
            <a:ext cx="4123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、整体观念的内涵</a:t>
            </a:r>
            <a:endParaRPr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356992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）人体自身的有机整体性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221088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）人与外界环境的统一性</a:t>
            </a:r>
          </a:p>
        </p:txBody>
      </p:sp>
    </p:spTree>
    <p:extLst>
      <p:ext uri="{BB962C8B-B14F-4D97-AF65-F5344CB8AC3E}">
        <p14:creationId xmlns="" xmlns:p14="http://schemas.microsoft.com/office/powerpoint/2010/main" val="5981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640" y="108136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整体观念</a:t>
            </a:r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—</a:t>
            </a:r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人与外界环境的统一性</a:t>
            </a:r>
            <a:endParaRPr lang="zh-CN" altLang="en-US" sz="2400" b="1" i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8119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内经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云：“人与天地相参，与日月相应也。”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996952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宋体"/>
                <a:ea typeface="宋体"/>
              </a:rPr>
              <a:t>①人与自然界的在生理、病理方面的统一性：</a:t>
            </a:r>
            <a:endParaRPr lang="en-US" altLang="zh-CN" sz="2400" b="1" dirty="0" smtClean="0">
              <a:latin typeface="宋体"/>
              <a:ea typeface="宋体"/>
            </a:endParaRPr>
          </a:p>
          <a:p>
            <a:r>
              <a:rPr lang="en-US" altLang="zh-CN" sz="2400" b="1" dirty="0" smtClean="0">
                <a:latin typeface="宋体"/>
                <a:ea typeface="宋体"/>
              </a:rPr>
              <a:t>《</a:t>
            </a:r>
            <a:r>
              <a:rPr lang="zh-CN" altLang="en-US" sz="2400" b="1" dirty="0" smtClean="0">
                <a:latin typeface="宋体"/>
                <a:ea typeface="宋体"/>
              </a:rPr>
              <a:t>素问</a:t>
            </a:r>
            <a:r>
              <a:rPr lang="en-US" altLang="zh-CN" sz="2400" b="1" dirty="0" smtClean="0">
                <a:latin typeface="宋体"/>
                <a:ea typeface="宋体"/>
              </a:rPr>
              <a:t>》</a:t>
            </a:r>
            <a:r>
              <a:rPr lang="zh-CN" altLang="en-US" sz="2400" b="1" dirty="0" smtClean="0">
                <a:latin typeface="宋体"/>
                <a:ea typeface="宋体"/>
              </a:rPr>
              <a:t>：“人以天地之气生，以四时之法成。”</a:t>
            </a:r>
            <a:endParaRPr lang="en-US" altLang="zh-CN" sz="2400" b="1" dirty="0" smtClean="0">
              <a:latin typeface="宋体"/>
              <a:ea typeface="宋体"/>
            </a:endParaRPr>
          </a:p>
          <a:p>
            <a:r>
              <a:rPr lang="zh-CN" altLang="en-US" sz="2400" b="1" dirty="0" smtClean="0">
                <a:latin typeface="宋体"/>
                <a:ea typeface="宋体"/>
              </a:rPr>
              <a:t>自然界的规律，四季的规律，一日的规律、地理区域的规律。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4793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640" y="108136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整体观念</a:t>
            </a:r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—</a:t>
            </a:r>
            <a:r>
              <a:rPr lang="zh-CN" altLang="en-US" sz="2400" b="1" i="1" dirty="0">
                <a:latin typeface="宋体" pitchFamily="2" charset="-122"/>
                <a:ea typeface="宋体" pitchFamily="2" charset="-122"/>
              </a:rPr>
              <a:t>人与外界环境的统一性</a:t>
            </a:r>
          </a:p>
        </p:txBody>
      </p:sp>
      <p:sp>
        <p:nvSpPr>
          <p:cNvPr id="3" name="椭圆 2"/>
          <p:cNvSpPr/>
          <p:nvPr/>
        </p:nvSpPr>
        <p:spPr>
          <a:xfrm>
            <a:off x="3670568" y="3356992"/>
            <a:ext cx="648072" cy="65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心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6572" y="1506953"/>
            <a:ext cx="576064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肝</a:t>
            </a:r>
            <a:endParaRPr lang="zh-CN" altLang="en-US" sz="2800" dirty="0"/>
          </a:p>
        </p:txBody>
      </p:sp>
      <p:sp>
        <p:nvSpPr>
          <p:cNvPr id="5" name="椭圆 4"/>
          <p:cNvSpPr/>
          <p:nvPr/>
        </p:nvSpPr>
        <p:spPr>
          <a:xfrm>
            <a:off x="1403648" y="3432386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脾</a:t>
            </a:r>
          </a:p>
        </p:txBody>
      </p:sp>
      <p:sp>
        <p:nvSpPr>
          <p:cNvPr id="6" name="椭圆 5"/>
          <p:cNvSpPr/>
          <p:nvPr/>
        </p:nvSpPr>
        <p:spPr>
          <a:xfrm>
            <a:off x="6155256" y="3432386"/>
            <a:ext cx="576064" cy="57606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肺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06572" y="5445224"/>
            <a:ext cx="576064" cy="5760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肾</a:t>
            </a:r>
          </a:p>
        </p:txBody>
      </p:sp>
      <p:sp>
        <p:nvSpPr>
          <p:cNvPr id="8" name="椭圆 7"/>
          <p:cNvSpPr/>
          <p:nvPr/>
        </p:nvSpPr>
        <p:spPr>
          <a:xfrm>
            <a:off x="4332848" y="3394689"/>
            <a:ext cx="576064" cy="3943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小肠</a:t>
            </a:r>
            <a:endParaRPr lang="zh-CN" altLang="en-US" sz="1600" b="1" dirty="0"/>
          </a:p>
        </p:txBody>
      </p:sp>
      <p:sp>
        <p:nvSpPr>
          <p:cNvPr id="9" name="椭圆 8"/>
          <p:cNvSpPr/>
          <p:nvPr/>
        </p:nvSpPr>
        <p:spPr>
          <a:xfrm>
            <a:off x="4297401" y="1506953"/>
            <a:ext cx="576064" cy="40987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胆</a:t>
            </a:r>
            <a:endParaRPr lang="zh-CN" altLang="en-US" sz="1600" b="1" dirty="0"/>
          </a:p>
        </p:txBody>
      </p:sp>
      <p:sp>
        <p:nvSpPr>
          <p:cNvPr id="10" name="椭圆 9"/>
          <p:cNvSpPr/>
          <p:nvPr/>
        </p:nvSpPr>
        <p:spPr>
          <a:xfrm>
            <a:off x="1979712" y="3432386"/>
            <a:ext cx="576064" cy="3566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胃</a:t>
            </a:r>
            <a:endParaRPr lang="zh-CN" altLang="en-US" sz="1600" b="1" dirty="0"/>
          </a:p>
        </p:txBody>
      </p:sp>
      <p:sp>
        <p:nvSpPr>
          <p:cNvPr id="11" name="椭圆 10"/>
          <p:cNvSpPr/>
          <p:nvPr/>
        </p:nvSpPr>
        <p:spPr>
          <a:xfrm>
            <a:off x="6731320" y="3444948"/>
            <a:ext cx="576064" cy="416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大肠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80022" y="5444369"/>
            <a:ext cx="593443" cy="3608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膀胱</a:t>
            </a:r>
            <a:endParaRPr lang="zh-CN" altLang="en-US" sz="1600" b="1" dirty="0"/>
          </a:p>
        </p:txBody>
      </p:sp>
      <p:sp>
        <p:nvSpPr>
          <p:cNvPr id="13" name="椭圆 12"/>
          <p:cNvSpPr/>
          <p:nvPr/>
        </p:nvSpPr>
        <p:spPr>
          <a:xfrm>
            <a:off x="3706572" y="2996952"/>
            <a:ext cx="576064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脉</a:t>
            </a:r>
            <a:endParaRPr lang="zh-CN" altLang="en-US" sz="1600" b="1" dirty="0"/>
          </a:p>
        </p:txBody>
      </p:sp>
      <p:sp>
        <p:nvSpPr>
          <p:cNvPr id="14" name="椭圆 13"/>
          <p:cNvSpPr/>
          <p:nvPr/>
        </p:nvSpPr>
        <p:spPr>
          <a:xfrm>
            <a:off x="3670568" y="1124743"/>
            <a:ext cx="576064" cy="38220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筋</a:t>
            </a:r>
            <a:endParaRPr lang="zh-CN" altLang="en-US" sz="1600" b="1" dirty="0"/>
          </a:p>
        </p:txBody>
      </p:sp>
      <p:sp>
        <p:nvSpPr>
          <p:cNvPr id="15" name="椭圆 14"/>
          <p:cNvSpPr/>
          <p:nvPr/>
        </p:nvSpPr>
        <p:spPr>
          <a:xfrm>
            <a:off x="1403648" y="3094631"/>
            <a:ext cx="576064" cy="3345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肉</a:t>
            </a:r>
            <a:endParaRPr lang="zh-CN" altLang="en-US" sz="1600" b="1" dirty="0"/>
          </a:p>
        </p:txBody>
      </p:sp>
      <p:sp>
        <p:nvSpPr>
          <p:cNvPr id="16" name="椭圆 15"/>
          <p:cNvSpPr/>
          <p:nvPr/>
        </p:nvSpPr>
        <p:spPr>
          <a:xfrm>
            <a:off x="6155256" y="3094632"/>
            <a:ext cx="576064" cy="334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皮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703958" y="5156337"/>
            <a:ext cx="576064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骨</a:t>
            </a:r>
            <a:endParaRPr lang="zh-CN" altLang="en-US" sz="1600" b="1" dirty="0"/>
          </a:p>
        </p:txBody>
      </p:sp>
      <p:sp>
        <p:nvSpPr>
          <p:cNvPr id="18" name="椭圆 17"/>
          <p:cNvSpPr/>
          <p:nvPr/>
        </p:nvSpPr>
        <p:spPr>
          <a:xfrm>
            <a:off x="3094504" y="3394689"/>
            <a:ext cx="576064" cy="3943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舌</a:t>
            </a:r>
            <a:endParaRPr lang="zh-CN" altLang="en-US" sz="1600" b="1" dirty="0"/>
          </a:p>
        </p:txBody>
      </p:sp>
      <p:sp>
        <p:nvSpPr>
          <p:cNvPr id="19" name="椭圆 18"/>
          <p:cNvSpPr/>
          <p:nvPr/>
        </p:nvSpPr>
        <p:spPr>
          <a:xfrm>
            <a:off x="827584" y="3429216"/>
            <a:ext cx="576064" cy="3598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口</a:t>
            </a:r>
            <a:endParaRPr lang="zh-CN" altLang="en-US" sz="1600" b="1" dirty="0"/>
          </a:p>
        </p:txBody>
      </p:sp>
      <p:sp>
        <p:nvSpPr>
          <p:cNvPr id="20" name="椭圆 19"/>
          <p:cNvSpPr/>
          <p:nvPr/>
        </p:nvSpPr>
        <p:spPr>
          <a:xfrm>
            <a:off x="3130508" y="5445224"/>
            <a:ext cx="576064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耳</a:t>
            </a:r>
            <a:endParaRPr lang="zh-CN" altLang="en-US" sz="1600" b="1" dirty="0"/>
          </a:p>
        </p:txBody>
      </p:sp>
      <p:sp>
        <p:nvSpPr>
          <p:cNvPr id="21" name="椭圆 20"/>
          <p:cNvSpPr/>
          <p:nvPr/>
        </p:nvSpPr>
        <p:spPr>
          <a:xfrm>
            <a:off x="5599170" y="3444948"/>
            <a:ext cx="576064" cy="416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鼻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094504" y="1506953"/>
            <a:ext cx="576064" cy="40987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目</a:t>
            </a:r>
            <a:endParaRPr lang="zh-CN" altLang="en-US" sz="1600" b="1" dirty="0"/>
          </a:p>
        </p:txBody>
      </p:sp>
      <p:sp>
        <p:nvSpPr>
          <p:cNvPr id="23" name="椭圆 22"/>
          <p:cNvSpPr/>
          <p:nvPr/>
        </p:nvSpPr>
        <p:spPr>
          <a:xfrm>
            <a:off x="3709534" y="4005280"/>
            <a:ext cx="576064" cy="3598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喜</a:t>
            </a:r>
            <a:endParaRPr lang="zh-CN" altLang="en-US" sz="1600" b="1" dirty="0"/>
          </a:p>
        </p:txBody>
      </p:sp>
      <p:sp>
        <p:nvSpPr>
          <p:cNvPr id="24" name="椭圆 23"/>
          <p:cNvSpPr/>
          <p:nvPr/>
        </p:nvSpPr>
        <p:spPr>
          <a:xfrm>
            <a:off x="6175234" y="4005280"/>
            <a:ext cx="576064" cy="3598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悲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703958" y="2083017"/>
            <a:ext cx="576064" cy="40987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怒</a:t>
            </a:r>
            <a:endParaRPr lang="zh-CN" altLang="en-US" sz="1600" b="1" dirty="0"/>
          </a:p>
        </p:txBody>
      </p:sp>
      <p:sp>
        <p:nvSpPr>
          <p:cNvPr id="26" name="椭圆 25"/>
          <p:cNvSpPr/>
          <p:nvPr/>
        </p:nvSpPr>
        <p:spPr>
          <a:xfrm>
            <a:off x="1403648" y="4005280"/>
            <a:ext cx="576064" cy="3598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思</a:t>
            </a:r>
            <a:endParaRPr lang="zh-CN" altLang="en-US" sz="1600" b="1" dirty="0"/>
          </a:p>
        </p:txBody>
      </p:sp>
      <p:sp>
        <p:nvSpPr>
          <p:cNvPr id="27" name="椭圆 26"/>
          <p:cNvSpPr/>
          <p:nvPr/>
        </p:nvSpPr>
        <p:spPr>
          <a:xfrm>
            <a:off x="3691238" y="6021288"/>
            <a:ext cx="576064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恐</a:t>
            </a:r>
            <a:endParaRPr lang="zh-CN" altLang="en-US" sz="1600" b="1" dirty="0"/>
          </a:p>
        </p:txBody>
      </p:sp>
      <p:cxnSp>
        <p:nvCxnSpPr>
          <p:cNvPr id="28" name="直接连接符 27"/>
          <p:cNvCxnSpPr/>
          <p:nvPr/>
        </p:nvCxnSpPr>
        <p:spPr>
          <a:xfrm>
            <a:off x="5004048" y="365299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095114" y="2089413"/>
            <a:ext cx="922962" cy="1005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763688" y="2083018"/>
            <a:ext cx="936104" cy="91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979712" y="4567398"/>
            <a:ext cx="1008112" cy="877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5095114" y="4567398"/>
            <a:ext cx="1327390" cy="876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555776" y="359186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997566" y="2592022"/>
            <a:ext cx="0" cy="332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997566" y="4509120"/>
            <a:ext cx="0" cy="496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7026" y="2492896"/>
            <a:ext cx="492443" cy="5988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 smtClean="0"/>
              <a:t>经络</a:t>
            </a:r>
            <a:endParaRPr lang="zh-CN" alt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42690" y="2492896"/>
            <a:ext cx="492443" cy="5988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zh-CN" altLang="en-US" dirty="0"/>
              <a:t>五行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35327" y="4149686"/>
            <a:ext cx="492443" cy="5988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zh-CN" altLang="en-US" dirty="0"/>
              <a:t>阴阳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94759" y="4180458"/>
            <a:ext cx="492443" cy="5988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000" b="1"/>
            </a:lvl1pPr>
          </a:lstStyle>
          <a:p>
            <a:r>
              <a:rPr lang="zh-CN" altLang="en-US" dirty="0"/>
              <a:t>气血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349921" y="3986920"/>
            <a:ext cx="833859" cy="4929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夏</a:t>
            </a:r>
          </a:p>
        </p:txBody>
      </p:sp>
      <p:sp>
        <p:nvSpPr>
          <p:cNvPr id="42" name="圆角矩形 41"/>
          <p:cNvSpPr/>
          <p:nvPr/>
        </p:nvSpPr>
        <p:spPr>
          <a:xfrm>
            <a:off x="201216" y="2924944"/>
            <a:ext cx="914400" cy="5042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长夏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4908912" y="1268760"/>
            <a:ext cx="914400" cy="4431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春</a:t>
            </a:r>
            <a:endParaRPr lang="zh-CN" altLang="en-US" dirty="0"/>
          </a:p>
        </p:txBody>
      </p:sp>
      <p:sp>
        <p:nvSpPr>
          <p:cNvPr id="44" name="圆角矩形 43"/>
          <p:cNvSpPr/>
          <p:nvPr/>
        </p:nvSpPr>
        <p:spPr>
          <a:xfrm>
            <a:off x="7307384" y="3789040"/>
            <a:ext cx="914400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秋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726580" y="5761871"/>
            <a:ext cx="914400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冬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2133047" y="1285386"/>
            <a:ext cx="914400" cy="443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生</a:t>
            </a:r>
            <a:endParaRPr lang="zh-CN" altLang="en-US" dirty="0"/>
          </a:p>
        </p:txBody>
      </p:sp>
      <p:sp>
        <p:nvSpPr>
          <p:cNvPr id="47" name="圆角矩形 46"/>
          <p:cNvSpPr/>
          <p:nvPr/>
        </p:nvSpPr>
        <p:spPr>
          <a:xfrm>
            <a:off x="2756168" y="3981385"/>
            <a:ext cx="914400" cy="443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长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6731320" y="2775386"/>
            <a:ext cx="914400" cy="443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收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474120" y="4149686"/>
            <a:ext cx="914400" cy="443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化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2355069" y="5792036"/>
            <a:ext cx="914400" cy="443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藏</a:t>
            </a:r>
          </a:p>
        </p:txBody>
      </p:sp>
    </p:spTree>
    <p:extLst>
      <p:ext uri="{BB962C8B-B14F-4D97-AF65-F5344CB8AC3E}">
        <p14:creationId xmlns="" xmlns:p14="http://schemas.microsoft.com/office/powerpoint/2010/main" val="1545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640" y="108136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整体观念</a:t>
            </a:r>
            <a:r>
              <a:rPr lang="en-US" altLang="zh-CN" sz="2400" b="1" i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—</a:t>
            </a:r>
            <a:r>
              <a:rPr lang="zh-CN" altLang="en-US" sz="2400" b="1" i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人与外界环境的统一性</a:t>
            </a:r>
            <a:endParaRPr lang="zh-CN" altLang="en-US" sz="2400" b="1" i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8119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内经</a:t>
            </a:r>
            <a:r>
              <a:rPr lang="en-US" altLang="zh-CN" sz="28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云：“人与天地相参，与日月相应也。”</a:t>
            </a:r>
            <a:endParaRPr lang="zh-CN" altLang="en-US" sz="28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996952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宋体"/>
                <a:ea typeface="宋体"/>
              </a:rPr>
              <a:t>①人与自然界的在生理、病理方面的统一性：</a:t>
            </a:r>
            <a:endParaRPr lang="en-US" altLang="zh-CN" sz="2400" b="1" dirty="0" smtClean="0">
              <a:solidFill>
                <a:prstClr val="black"/>
              </a:solidFill>
              <a:latin typeface="宋体"/>
              <a:ea typeface="宋体"/>
            </a:endParaRPr>
          </a:p>
          <a:p>
            <a:r>
              <a:rPr lang="en-US" altLang="zh-CN" sz="2400" b="1" dirty="0" smtClean="0">
                <a:solidFill>
                  <a:prstClr val="black"/>
                </a:solidFill>
                <a:latin typeface="宋体"/>
                <a:ea typeface="宋体"/>
              </a:rPr>
              <a:t>《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/>
                <a:ea typeface="宋体"/>
              </a:rPr>
              <a:t>素问</a:t>
            </a:r>
            <a:r>
              <a:rPr lang="en-US" altLang="zh-CN" sz="2400" b="1" dirty="0" smtClean="0">
                <a:solidFill>
                  <a:prstClr val="black"/>
                </a:solidFill>
                <a:latin typeface="宋体"/>
                <a:ea typeface="宋体"/>
              </a:rPr>
              <a:t>》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/>
                <a:ea typeface="宋体"/>
              </a:rPr>
              <a:t>：“人以天地之气生，以四时之法成。”</a:t>
            </a:r>
            <a:endParaRPr lang="en-US" altLang="zh-CN" sz="2400" b="1" dirty="0" smtClean="0">
              <a:solidFill>
                <a:prstClr val="black"/>
              </a:solidFill>
              <a:latin typeface="宋体"/>
              <a:ea typeface="宋体"/>
            </a:endParaRPr>
          </a:p>
          <a:p>
            <a:r>
              <a:rPr lang="zh-CN" altLang="en-US" sz="2400" b="1" dirty="0" smtClean="0">
                <a:solidFill>
                  <a:prstClr val="black"/>
                </a:solidFill>
                <a:latin typeface="宋体"/>
                <a:ea typeface="宋体"/>
              </a:rPr>
              <a:t>自然界的规律，四季的规律，一日的规律、地理区域的规律。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6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8100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1656"/>
            <a:ext cx="405383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44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9052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9198"/>
            <a:ext cx="4109703" cy="273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1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8345"/>
            <a:ext cx="4291095" cy="282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025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76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4" y="1592796"/>
            <a:ext cx="42959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28" y="1640210"/>
            <a:ext cx="4121051" cy="294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81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640" y="108136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1" dirty="0" smtClean="0">
                <a:latin typeface="宋体" pitchFamily="2" charset="-122"/>
                <a:ea typeface="宋体" pitchFamily="2" charset="-122"/>
              </a:rPr>
              <a:t>整体观念</a:t>
            </a:r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—</a:t>
            </a:r>
            <a:r>
              <a:rPr lang="zh-CN" altLang="en-US" sz="2400" b="1" i="1" dirty="0">
                <a:latin typeface="宋体" pitchFamily="2" charset="-122"/>
                <a:ea typeface="宋体" pitchFamily="2" charset="-122"/>
              </a:rPr>
              <a:t>人与外界环境的统一性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98884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宋体"/>
                <a:ea typeface="宋体"/>
              </a:rPr>
              <a:t>②人与社会环境的统一性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771522"/>
            <a:ext cx="768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医宗必读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：“大抵富贵之人多劳心，贫贱之人多劳力；富贵者高粱自奉，贫贱者藜藿苟充；富贵者曲房广厦，贫贱者陋巷茅茨。”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861048"/>
            <a:ext cx="7765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en-US" altLang="zh-CN" dirty="0"/>
              <a:t>《</a:t>
            </a:r>
            <a:r>
              <a:rPr lang="zh-CN" altLang="en-US" dirty="0"/>
              <a:t>素问</a:t>
            </a:r>
            <a:r>
              <a:rPr lang="en-US" altLang="zh-CN" dirty="0"/>
              <a:t>·</a:t>
            </a:r>
            <a:r>
              <a:rPr lang="zh-CN" altLang="en-US" dirty="0"/>
              <a:t>上古天真论</a:t>
            </a:r>
            <a:r>
              <a:rPr lang="en-US" altLang="zh-CN" dirty="0"/>
              <a:t>》</a:t>
            </a:r>
            <a:r>
              <a:rPr lang="zh-CN" altLang="en-US" dirty="0"/>
              <a:t>：“恬淡虚无，真气从之，精神内守，病安从来。”</a:t>
            </a:r>
          </a:p>
        </p:txBody>
      </p:sp>
    </p:spTree>
    <p:extLst>
      <p:ext uri="{BB962C8B-B14F-4D97-AF65-F5344CB8AC3E}">
        <p14:creationId xmlns="" xmlns:p14="http://schemas.microsoft.com/office/powerpoint/2010/main" val="3388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870" y="1075054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问：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医生</a:t>
            </a:r>
            <a:r>
              <a:rPr lang="zh-CN" altLang="zh-CN" sz="2000" b="1" dirty="0">
                <a:latin typeface="宋体" pitchFamily="2" charset="-122"/>
                <a:ea typeface="宋体" pitchFamily="2" charset="-122"/>
              </a:rPr>
              <a:t>您给看看这手掌上有条青筋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zh-CN" sz="2000" b="1" dirty="0">
                <a:latin typeface="宋体" pitchFamily="2" charset="-122"/>
                <a:ea typeface="宋体" pitchFamily="2" charset="-122"/>
              </a:rPr>
              <a:t>红斑咋回事？是肝肾出了毛病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？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答：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整体</a:t>
            </a:r>
            <a:r>
              <a:rPr lang="zh-CN" altLang="zh-CN" sz="2000" b="1" dirty="0">
                <a:latin typeface="宋体" pitchFamily="2" charset="-122"/>
                <a:ea typeface="宋体" pitchFamily="2" charset="-122"/>
              </a:rPr>
              <a:t>辨证、四诊合参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endParaRPr lang="zh-CN" altLang="zh-CN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870" y="3068507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en-US" altLang="zh-CN" dirty="0" smtClean="0"/>
              <a:t>2 </a:t>
            </a:r>
            <a:r>
              <a:rPr lang="zh-CN" altLang="en-US" dirty="0" smtClean="0"/>
              <a:t>问：</a:t>
            </a:r>
            <a:r>
              <a:rPr lang="zh-CN" altLang="zh-CN" dirty="0" smtClean="0"/>
              <a:t>医生</a:t>
            </a:r>
            <a:r>
              <a:rPr lang="zh-CN" altLang="zh-CN" dirty="0"/>
              <a:t>您看养生堂专家给出的治疗慢性咽炎的方子行不？</a:t>
            </a:r>
          </a:p>
          <a:p>
            <a:r>
              <a:rPr lang="en-US" altLang="zh-CN" dirty="0"/>
              <a:t>   </a:t>
            </a:r>
            <a:r>
              <a:rPr lang="zh-CN" altLang="zh-CN" dirty="0"/>
              <a:t>局部的问题从整体找原因，而不只是头痛医头，脚痛医脚！</a:t>
            </a:r>
            <a:r>
              <a:rPr lang="en-US" altLang="zh-CN" dirty="0"/>
              <a:t>  </a:t>
            </a:r>
          </a:p>
          <a:p>
            <a:r>
              <a:rPr lang="en-US" altLang="zh-CN" dirty="0"/>
              <a:t> 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en-US" dirty="0" smtClean="0"/>
              <a:t>答：</a:t>
            </a:r>
            <a:r>
              <a:rPr lang="zh-CN" altLang="zh-CN" dirty="0" smtClean="0"/>
              <a:t>可能</a:t>
            </a:r>
            <a:r>
              <a:rPr lang="zh-CN" altLang="zh-CN" dirty="0"/>
              <a:t>肺阴不足、可能痰气郁结、可能肾阴不足、可能等等！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1870" y="515719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en-US" altLang="zh-CN" dirty="0" smtClean="0"/>
              <a:t>3</a:t>
            </a:r>
            <a:r>
              <a:rPr lang="en-US" altLang="zh-CN" dirty="0"/>
              <a:t> </a:t>
            </a:r>
            <a:r>
              <a:rPr lang="zh-CN" altLang="en-US" dirty="0" smtClean="0"/>
              <a:t>问：</a:t>
            </a:r>
            <a:r>
              <a:rPr lang="zh-CN" altLang="zh-CN" dirty="0" smtClean="0"/>
              <a:t>中医</a:t>
            </a:r>
            <a:r>
              <a:rPr lang="zh-CN" altLang="zh-CN" dirty="0"/>
              <a:t>与西医的区别？治本和治标？西医诊断中医治疗</a:t>
            </a:r>
            <a:r>
              <a:rPr lang="zh-CN" altLang="zh-CN" dirty="0" smtClean="0"/>
              <a:t>？</a:t>
            </a:r>
            <a:endParaRPr lang="en-US" altLang="zh-CN" dirty="0" smtClean="0"/>
          </a:p>
          <a:p>
            <a:endParaRPr lang="zh-CN" altLang="zh-CN" dirty="0"/>
          </a:p>
          <a:p>
            <a:r>
              <a:rPr lang="en-US" altLang="zh-CN" dirty="0"/>
              <a:t>  </a:t>
            </a:r>
            <a:r>
              <a:rPr lang="zh-CN" altLang="en-US" dirty="0" smtClean="0"/>
              <a:t>答：</a:t>
            </a:r>
            <a:r>
              <a:rPr lang="zh-CN" altLang="zh-CN" dirty="0" smtClean="0"/>
              <a:t>理论</a:t>
            </a:r>
            <a:r>
              <a:rPr lang="zh-CN" altLang="zh-CN" dirty="0"/>
              <a:t>基础完全不同，不能混为一谈，妄谈中西医结合</a:t>
            </a:r>
            <a:r>
              <a:rPr lang="zh-CN" altLang="zh-CN" dirty="0" smtClean="0"/>
              <a:t>！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93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2877" y="2204864"/>
            <a:ext cx="76495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sz="28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．</a:t>
            </a:r>
            <a:r>
              <a:rPr lang="zh-CN" altLang="zh-CN" sz="2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医生您给看看这手掌上有条青筋</a:t>
            </a:r>
            <a:r>
              <a:rPr lang="en-US" altLang="zh-CN" sz="2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zh-CN" sz="2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红斑咋回事？是肝肾出了毛病</a:t>
            </a:r>
            <a:r>
              <a:rPr lang="zh-CN" altLang="zh-CN" sz="28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？</a:t>
            </a:r>
            <a:endParaRPr lang="en-US" altLang="zh-CN" sz="2800" b="1" dirty="0" smtClean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zh-CN" sz="28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8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zh-CN" sz="28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．医生</a:t>
            </a:r>
            <a:r>
              <a:rPr lang="zh-CN" altLang="zh-CN" sz="2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您看养生堂专家给出的治疗慢性咽炎的方子行不</a:t>
            </a:r>
            <a:r>
              <a:rPr lang="zh-CN" altLang="zh-CN" sz="28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？</a:t>
            </a:r>
            <a:endParaRPr lang="en-US" altLang="zh-CN" sz="2800" b="1" dirty="0" smtClean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  <a:p>
            <a:endParaRPr lang="en-US" altLang="zh-CN" sz="2800" b="1" dirty="0" smtClean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zh-CN" sz="2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．中医与西医的区别？治本和治标？西医诊断中医治疗？</a:t>
            </a:r>
          </a:p>
          <a:p>
            <a:endParaRPr lang="zh-CN" altLang="en-US" sz="28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05273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问题与困惑：</a:t>
            </a:r>
            <a:endParaRPr lang="zh-CN" altLang="en-US" sz="40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9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12776"/>
            <a:ext cx="60516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*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中医理论基础的特点之一</a:t>
            </a:r>
            <a:endParaRPr lang="en-US" altLang="zh-CN" sz="40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4000" b="1" dirty="0">
                <a:latin typeface="宋体" pitchFamily="2" charset="-122"/>
                <a:ea typeface="宋体" pitchFamily="2" charset="-122"/>
              </a:rPr>
              <a:t>    ——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整体观念</a:t>
            </a:r>
          </a:p>
          <a:p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699" y="3284984"/>
            <a:ext cx="79063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*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理论基础不同</a:t>
            </a:r>
            <a:endParaRPr lang="en-US" altLang="zh-CN" sz="40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4000" b="1" dirty="0">
                <a:latin typeface="宋体" pitchFamily="2" charset="-122"/>
                <a:ea typeface="宋体" pitchFamily="2" charset="-122"/>
              </a:rPr>
              <a:t>    ——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中医与西医最根本的区别</a:t>
            </a:r>
          </a:p>
          <a:p>
            <a:endParaRPr lang="zh-CN" altLang="en-US" sz="40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854" y="1268760"/>
            <a:ext cx="5750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/>
              <a:t>中西医之比较探讨</a:t>
            </a:r>
            <a:endParaRPr lang="zh-CN" alt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34261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725" y="1630541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 smtClean="0"/>
              <a:t>中医学与西医学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是两种不同的医学科学体系</a:t>
            </a:r>
            <a:endParaRPr lang="zh-CN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3392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37237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/>
              <a:t>提  纲</a:t>
            </a:r>
            <a:endParaRPr lang="zh-CN" alt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690445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关于科学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1.1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关于形上科学与形下科学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1.2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关于系统性科学与还原性科学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中医关于“人”的认识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研究对象的比较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研究方法的比较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5.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概念体系的比较</a:t>
            </a:r>
            <a:endParaRPr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6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6" y="216981"/>
            <a:ext cx="528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关于形上科学与形下科学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9203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/>
              <a:t>*</a:t>
            </a:r>
            <a:r>
              <a:rPr lang="en-US" altLang="zh-CN" sz="2800" dirty="0"/>
              <a:t>《</a:t>
            </a:r>
            <a:r>
              <a:rPr lang="zh-CN" altLang="en-US" sz="2800" dirty="0"/>
              <a:t>易经</a:t>
            </a:r>
            <a:r>
              <a:rPr lang="en-US" altLang="zh-CN" sz="2800" dirty="0"/>
              <a:t>》</a:t>
            </a:r>
            <a:r>
              <a:rPr lang="zh-CN" altLang="en-US" sz="2800" dirty="0"/>
              <a:t>说</a:t>
            </a:r>
            <a:r>
              <a:rPr lang="zh-CN" altLang="zh-CN" sz="2800" dirty="0"/>
              <a:t> ：“形而上者谓之道，形而下者谓之器。”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715518"/>
            <a:ext cx="9201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*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社会科学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、思维科学，以及自然科学中的系统性科学</a:t>
            </a:r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，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zh-CN" sz="2800" b="1" dirty="0" smtClean="0">
                <a:latin typeface="宋体" pitchFamily="2" charset="-122"/>
                <a:ea typeface="宋体" pitchFamily="2" charset="-122"/>
              </a:rPr>
              <a:t>多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属形上类；而自然科学中的还原性科学，多属形下类。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6" y="216981"/>
            <a:ext cx="620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关于系统性科学与还原性科学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*物质的运动与运动的物质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715518"/>
            <a:ext cx="6497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*物质的运动是信息、状态、现象及变化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861048"/>
            <a:ext cx="793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*运动的物质是具体事物的物质形态、结构及功能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0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6" y="216981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中医关于“人”的认识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3972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</a:t>
            </a:r>
            <a:r>
              <a:rPr lang="zh-CN" altLang="zh-CN" sz="2800" dirty="0"/>
              <a:t>“人是天地万物之灵</a:t>
            </a:r>
            <a:r>
              <a:rPr lang="zh-CN" altLang="zh-CN" sz="2800" dirty="0" smtClean="0"/>
              <a:t>”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3920" y="2381131"/>
            <a:ext cx="7579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</a:t>
            </a:r>
            <a:r>
              <a:rPr lang="zh-CN" altLang="zh-CN" sz="2800" dirty="0"/>
              <a:t>《内经》说：人以天地之气生，四时之法成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与</a:t>
            </a:r>
            <a:r>
              <a:rPr lang="zh-CN" altLang="zh-CN" sz="2800" dirty="0"/>
              <a:t>万物沉浮于生长之门。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4712" y="3573016"/>
            <a:ext cx="5955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</a:t>
            </a:r>
            <a:r>
              <a:rPr lang="zh-CN" altLang="zh-CN" sz="2800" dirty="0"/>
              <a:t>人是一个开放的、复杂的</a:t>
            </a:r>
            <a:r>
              <a:rPr lang="zh-CN" altLang="zh-CN" sz="2800" dirty="0" smtClean="0"/>
              <a:t>、</a:t>
            </a:r>
            <a:endParaRPr lang="en-US" altLang="zh-CN" sz="2800" dirty="0" smtClean="0"/>
          </a:p>
          <a:p>
            <a:r>
              <a:rPr lang="zh-CN" altLang="zh-CN" sz="2800" dirty="0" smtClean="0"/>
              <a:t>有</a:t>
            </a:r>
            <a:r>
              <a:rPr lang="zh-CN" altLang="zh-CN" sz="2800" dirty="0"/>
              <a:t>保持</a:t>
            </a:r>
            <a:r>
              <a:rPr lang="zh-CN" altLang="zh-CN" sz="2800" dirty="0" smtClean="0"/>
              <a:t>和恢复</a:t>
            </a:r>
            <a:r>
              <a:rPr lang="zh-CN" altLang="zh-CN" sz="2800" dirty="0"/>
              <a:t>自稳态能力的巨系统。</a:t>
            </a:r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666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6" y="21698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研究对象的比较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4802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</a:t>
            </a:r>
            <a:r>
              <a:rPr lang="zh-CN" altLang="zh-CN" sz="2800" dirty="0" smtClean="0"/>
              <a:t>人</a:t>
            </a:r>
            <a:r>
              <a:rPr lang="zh-CN" altLang="en-US" sz="2800" dirty="0" smtClean="0"/>
              <a:t>的</a:t>
            </a:r>
            <a:r>
              <a:rPr lang="zh-CN" altLang="zh-CN" sz="2800" dirty="0" smtClean="0"/>
              <a:t>七</a:t>
            </a:r>
            <a:r>
              <a:rPr lang="zh-CN" altLang="zh-CN" sz="2800" dirty="0"/>
              <a:t>种属性：自然属性的人，社会属性的人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精</a:t>
            </a:r>
            <a:r>
              <a:rPr lang="zh-CN" altLang="zh-CN" sz="2800" dirty="0"/>
              <a:t>神情志属性的人，活着的整体状态的人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组织</a:t>
            </a:r>
            <a:r>
              <a:rPr lang="zh-CN" altLang="zh-CN" sz="2800" dirty="0"/>
              <a:t>器官属性的人</a:t>
            </a:r>
            <a:r>
              <a:rPr lang="zh-CN" altLang="zh-CN" sz="2800" dirty="0" smtClean="0"/>
              <a:t>，细胞</a:t>
            </a:r>
            <a:r>
              <a:rPr lang="zh-CN" altLang="zh-CN" sz="2800" dirty="0"/>
              <a:t>属性的人，分子属性的人。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3919" y="3233143"/>
            <a:ext cx="7939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*中医研究的人：</a:t>
            </a:r>
            <a:r>
              <a:rPr lang="zh-CN" altLang="zh-CN" sz="2800" dirty="0" smtClean="0"/>
              <a:t>自然</a:t>
            </a:r>
            <a:r>
              <a:rPr lang="zh-CN" altLang="zh-CN" sz="2800" dirty="0"/>
              <a:t>属性的人，社会属性的人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精</a:t>
            </a:r>
            <a:r>
              <a:rPr lang="zh-CN" altLang="zh-CN" sz="2800" dirty="0"/>
              <a:t>神情志属性的人，活着的整体状态的</a:t>
            </a:r>
            <a:r>
              <a:rPr lang="zh-CN" altLang="zh-CN" sz="2800" dirty="0" smtClean="0"/>
              <a:t>人</a:t>
            </a:r>
            <a:r>
              <a:rPr lang="zh-CN" altLang="en-US" sz="2800" dirty="0"/>
              <a:t>。</a:t>
            </a:r>
            <a:endParaRPr lang="en-US" altLang="zh-CN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1626" y="4581128"/>
            <a:ext cx="8480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*西医研究的人：</a:t>
            </a:r>
            <a:r>
              <a:rPr lang="zh-CN" altLang="zh-CN" sz="2800" dirty="0" smtClean="0"/>
              <a:t>活着</a:t>
            </a:r>
            <a:r>
              <a:rPr lang="zh-CN" altLang="zh-CN" sz="2800" dirty="0"/>
              <a:t>的整体状态的</a:t>
            </a:r>
            <a:r>
              <a:rPr lang="zh-CN" altLang="zh-CN" sz="2800" dirty="0" smtClean="0"/>
              <a:t>人</a:t>
            </a:r>
            <a:r>
              <a:rPr lang="zh-CN" altLang="en-US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组织</a:t>
            </a:r>
            <a:r>
              <a:rPr lang="zh-CN" altLang="zh-CN" sz="2800" dirty="0"/>
              <a:t>器官属性的人，细胞属性的人，分子属性的人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3797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6" y="21698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研究方法的比较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6497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*整体观念和辨证论治是中医理论的特征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3920" y="2376428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*系统、综合是中医的研究方法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8828" y="3167390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*还原、分析是</a:t>
            </a:r>
            <a:r>
              <a:rPr lang="zh-CN" altLang="en-US" sz="2800" dirty="0"/>
              <a:t>西</a:t>
            </a:r>
            <a:r>
              <a:rPr lang="zh-CN" altLang="en-US" sz="2800" dirty="0" smtClean="0"/>
              <a:t>医的研究方法</a:t>
            </a:r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5294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6" y="21698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概念体系的比较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03920" y="1700808"/>
            <a:ext cx="4693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*中医的脏象学说与脏腑概念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3920" y="2564904"/>
            <a:ext cx="3611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*中医的病因病机概念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3920" y="3429000"/>
            <a:ext cx="7579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*西医的概念体系通过解剖、理化检测手段得出</a:t>
            </a:r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190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4961" y="1575175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一、历史背景与概述</a:t>
            </a:r>
            <a:endParaRPr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708920"/>
            <a:ext cx="6571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*形成时间：春秋战国、秦、汉时期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5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6" y="2169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总结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4354" y="1700808"/>
            <a:ext cx="95622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</a:t>
            </a:r>
            <a:r>
              <a:rPr lang="zh-CN" altLang="zh-CN" sz="2800" dirty="0"/>
              <a:t>西医与中医各以人之一部分作为其研究对象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各自</a:t>
            </a:r>
            <a:r>
              <a:rPr lang="zh-CN" altLang="zh-CN" sz="2800" dirty="0"/>
              <a:t>从不同的角度选择了自己的研究对象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r>
              <a:rPr lang="zh-CN" altLang="zh-CN" sz="2800" dirty="0" smtClean="0"/>
              <a:t>中医</a:t>
            </a:r>
            <a:r>
              <a:rPr lang="zh-CN" altLang="zh-CN" sz="2800" dirty="0"/>
              <a:t>研究的是整体层次上</a:t>
            </a:r>
            <a:r>
              <a:rPr lang="zh-CN" altLang="zh-CN" sz="2800" dirty="0" smtClean="0"/>
              <a:t>的</a:t>
            </a:r>
            <a:r>
              <a:rPr lang="zh-CN" altLang="en-US" sz="2800" dirty="0" smtClean="0"/>
              <a:t>机</a:t>
            </a:r>
            <a:r>
              <a:rPr lang="zh-CN" altLang="zh-CN" sz="2800" dirty="0" smtClean="0"/>
              <a:t>体</a:t>
            </a:r>
            <a:r>
              <a:rPr lang="zh-CN" altLang="zh-CN" sz="2800" dirty="0"/>
              <a:t>反应状态及其运动、变化</a:t>
            </a:r>
            <a:r>
              <a:rPr lang="zh-CN" altLang="zh-CN" sz="2800" dirty="0" smtClean="0"/>
              <a:t>；</a:t>
            </a:r>
            <a:endParaRPr lang="en-US" altLang="zh-CN" sz="2800" dirty="0" smtClean="0"/>
          </a:p>
          <a:p>
            <a:r>
              <a:rPr lang="zh-CN" altLang="zh-CN" sz="2800" dirty="0" smtClean="0"/>
              <a:t>西医</a:t>
            </a:r>
            <a:r>
              <a:rPr lang="zh-CN" altLang="zh-CN" sz="2800" dirty="0"/>
              <a:t>研究的是人的组织、器官、细胞、分子的结构与功能。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8498" y="3861048"/>
            <a:ext cx="5415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</a:t>
            </a:r>
            <a:r>
              <a:rPr lang="zh-CN" altLang="zh-CN" sz="2800" dirty="0" smtClean="0"/>
              <a:t>中医</a:t>
            </a:r>
            <a:r>
              <a:rPr lang="zh-CN" altLang="en-US" sz="2800" dirty="0" smtClean="0"/>
              <a:t>使用</a:t>
            </a:r>
            <a:r>
              <a:rPr lang="zh-CN" altLang="zh-CN" sz="2800" dirty="0" smtClean="0"/>
              <a:t>系统方法</a:t>
            </a:r>
            <a:r>
              <a:rPr lang="zh-CN" altLang="zh-CN" sz="2800" dirty="0"/>
              <a:t>，</a:t>
            </a:r>
            <a:r>
              <a:rPr lang="zh-CN" altLang="zh-CN" sz="2800" dirty="0" smtClean="0"/>
              <a:t>整合方法；</a:t>
            </a:r>
            <a:endParaRPr lang="en-US" altLang="zh-CN" sz="2800" dirty="0" smtClean="0"/>
          </a:p>
          <a:p>
            <a:r>
              <a:rPr lang="zh-CN" altLang="zh-CN" sz="2800" dirty="0" smtClean="0"/>
              <a:t>西医</a:t>
            </a:r>
            <a:r>
              <a:rPr lang="zh-CN" altLang="en-US" sz="2800" dirty="0" smtClean="0"/>
              <a:t>使用</a:t>
            </a:r>
            <a:r>
              <a:rPr lang="zh-CN" altLang="zh-CN" sz="2800" dirty="0" smtClean="0"/>
              <a:t>还原分析方法</a:t>
            </a:r>
            <a:r>
              <a:rPr lang="zh-CN" altLang="zh-CN" sz="2800" dirty="0"/>
              <a:t>。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8498" y="5224550"/>
            <a:ext cx="902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800" dirty="0" smtClean="0"/>
              <a:t>*两种医学各自有完全不同的概念体系，不可混为一谈。</a:t>
            </a:r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6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878" y="1859340"/>
            <a:ext cx="6364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i="1" dirty="0" smtClean="0">
                <a:latin typeface="宋体" pitchFamily="2" charset="-122"/>
                <a:ea typeface="宋体" pitchFamily="2" charset="-122"/>
              </a:rPr>
              <a:t>谢谢聆听！</a:t>
            </a:r>
            <a:endParaRPr lang="zh-CN" altLang="en-US" sz="9600" b="1" i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6558" y="2780928"/>
            <a:ext cx="7808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dirty="0"/>
              <a:t>*</a:t>
            </a:r>
            <a:r>
              <a:rPr lang="zh-CN" altLang="zh-CN" dirty="0" smtClean="0"/>
              <a:t>儒家</a:t>
            </a:r>
            <a:r>
              <a:rPr lang="en-US" altLang="zh-CN" dirty="0"/>
              <a:t> </a:t>
            </a:r>
            <a:r>
              <a:rPr lang="zh-CN" altLang="zh-CN" dirty="0" smtClean="0"/>
              <a:t>自强不息</a:t>
            </a:r>
            <a:r>
              <a:rPr lang="zh-CN" altLang="zh-CN" dirty="0"/>
              <a:t>，厚德载</a:t>
            </a:r>
            <a:r>
              <a:rPr lang="zh-CN" altLang="zh-CN" dirty="0" smtClean="0"/>
              <a:t>物</a:t>
            </a:r>
            <a:r>
              <a:rPr lang="zh-CN" altLang="en-US" dirty="0" smtClean="0"/>
              <a:t>；</a:t>
            </a:r>
            <a:r>
              <a:rPr lang="zh-CN" altLang="zh-CN" dirty="0" smtClean="0"/>
              <a:t>中庸思想</a:t>
            </a:r>
            <a:r>
              <a:rPr lang="zh-CN" altLang="en-US" dirty="0" smtClean="0"/>
              <a:t>；</a:t>
            </a:r>
            <a:r>
              <a:rPr lang="zh-CN" altLang="zh-CN" dirty="0"/>
              <a:t>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《尚书》五行</a:t>
            </a:r>
            <a:r>
              <a:rPr lang="zh-CN" altLang="en-US" dirty="0" smtClean="0"/>
              <a:t>观点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558" y="4100438"/>
            <a:ext cx="6365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dirty="0"/>
              <a:t>*</a:t>
            </a:r>
            <a:r>
              <a:rPr lang="zh-CN" altLang="zh-CN" dirty="0" smtClean="0"/>
              <a:t>阴阳家</a:t>
            </a:r>
            <a:r>
              <a:rPr lang="en-US" altLang="zh-CN" dirty="0"/>
              <a:t> </a:t>
            </a:r>
            <a:r>
              <a:rPr lang="zh-CN" altLang="zh-CN" dirty="0" smtClean="0"/>
              <a:t>伏羲</a:t>
            </a:r>
            <a:r>
              <a:rPr lang="zh-CN" altLang="zh-CN" dirty="0"/>
              <a:t>“定天地，分阴阳”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558" y="5069730"/>
            <a:ext cx="4717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dirty="0" smtClean="0"/>
              <a:t>*兵</a:t>
            </a:r>
            <a:r>
              <a:rPr lang="zh-CN" altLang="zh-CN" dirty="0" smtClean="0"/>
              <a:t>家</a:t>
            </a:r>
            <a:r>
              <a:rPr lang="zh-CN" altLang="en-US" dirty="0"/>
              <a:t> </a:t>
            </a:r>
            <a:r>
              <a:rPr lang="zh-CN" altLang="en-US" dirty="0" smtClean="0"/>
              <a:t>对治则治法的影响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4766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哲学基础</a:t>
            </a:r>
            <a:endParaRPr lang="zh-CN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76558" y="1484784"/>
            <a:ext cx="8223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dirty="0"/>
              <a:t>*</a:t>
            </a:r>
            <a:r>
              <a:rPr lang="zh-CN" altLang="zh-CN" dirty="0"/>
              <a:t>道家</a:t>
            </a:r>
            <a:r>
              <a:rPr lang="en-US" altLang="zh-CN" dirty="0"/>
              <a:t> </a:t>
            </a:r>
            <a:r>
              <a:rPr lang="zh-CN" altLang="zh-CN" dirty="0" smtClean="0"/>
              <a:t>关于</a:t>
            </a:r>
            <a:r>
              <a:rPr lang="zh-CN" altLang="zh-CN" dirty="0"/>
              <a:t>世界本原与生命起始的探讨</a:t>
            </a:r>
            <a:endParaRPr lang="en-US" altLang="zh-CN" dirty="0"/>
          </a:p>
          <a:p>
            <a:r>
              <a:rPr lang="en-US" altLang="zh-CN" dirty="0"/>
              <a:t>      </a:t>
            </a:r>
            <a:r>
              <a:rPr lang="zh-CN" altLang="zh-CN" dirty="0" smtClean="0"/>
              <a:t>道法</a:t>
            </a:r>
            <a:r>
              <a:rPr lang="zh-CN" altLang="zh-CN" dirty="0"/>
              <a:t>自然，天人合一思想，养生思想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687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713617"/>
            <a:ext cx="511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*</a:t>
            </a:r>
            <a:r>
              <a:rPr lang="zh-CN" altLang="en-US" sz="3200" dirty="0" smtClean="0"/>
              <a:t>殷商  有酒、汤液，有毒药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5521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*</a:t>
            </a:r>
            <a:r>
              <a:rPr lang="zh-CN" altLang="en-US" sz="3200" dirty="0" smtClean="0"/>
              <a:t>春秋  针法、灸法、药物治疗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294996"/>
            <a:ext cx="470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*</a:t>
            </a:r>
            <a:r>
              <a:rPr lang="zh-CN" altLang="en-US" sz="3200" dirty="0"/>
              <a:t>战国</a:t>
            </a:r>
            <a:r>
              <a:rPr lang="zh-CN" altLang="en-US" sz="3200" dirty="0" smtClean="0"/>
              <a:t>  专业医生大批出现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5018" y="35535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/>
            </a:lvl1pPr>
          </a:lstStyle>
          <a:p>
            <a:r>
              <a:rPr lang="zh-CN" altLang="en-US" dirty="0"/>
              <a:t>历史</a:t>
            </a:r>
            <a:r>
              <a:rPr lang="zh-CN" altLang="en-US" dirty="0" smtClean="0"/>
              <a:t>沿革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46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007" y="1859340"/>
            <a:ext cx="69830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先秦至两汉时期四本医学典籍的问世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7739" y="2909694"/>
            <a:ext cx="86485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400" b="1" dirty="0">
                <a:latin typeface="+mn-ea"/>
              </a:rPr>
              <a:t>《黄帝内经》、《难经》</a:t>
            </a:r>
            <a:r>
              <a:rPr lang="zh-CN" altLang="en-US" sz="4400" b="1" dirty="0">
                <a:latin typeface="+mn-ea"/>
              </a:rPr>
              <a:t>、</a:t>
            </a:r>
            <a:endParaRPr lang="en-US" altLang="zh-CN" sz="4400" b="1" dirty="0">
              <a:latin typeface="+mn-ea"/>
            </a:endParaRPr>
          </a:p>
          <a:p>
            <a:r>
              <a:rPr lang="zh-CN" altLang="zh-CN" sz="4400" b="1" dirty="0">
                <a:latin typeface="+mn-ea"/>
              </a:rPr>
              <a:t>《伤寒杂病论》、《神农本草经》</a:t>
            </a:r>
          </a:p>
          <a:p>
            <a:endParaRPr lang="zh-CN" altLang="en-US" sz="4400" b="1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" y="510228"/>
            <a:ext cx="75504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/>
            </a:lvl1pPr>
          </a:lstStyle>
          <a:p>
            <a:r>
              <a:rPr lang="zh-CN" altLang="en-US" dirty="0"/>
              <a:t>历史沿革</a:t>
            </a:r>
            <a:r>
              <a:rPr lang="en-US" altLang="zh-CN" dirty="0"/>
              <a:t>——</a:t>
            </a:r>
            <a:r>
              <a:rPr lang="zh-CN" altLang="en-US" dirty="0"/>
              <a:t>理论体系形成的标志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4059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713617"/>
            <a:ext cx="5931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*</a:t>
            </a:r>
            <a:r>
              <a:rPr lang="zh-CN" altLang="zh-CN" sz="3200" dirty="0"/>
              <a:t>魏晋隋唐</a:t>
            </a:r>
            <a:r>
              <a:rPr lang="zh-CN" altLang="zh-CN" sz="3200" dirty="0" smtClean="0"/>
              <a:t>时期</a:t>
            </a:r>
            <a:r>
              <a:rPr lang="en-US" altLang="zh-CN" sz="3200" dirty="0" smtClean="0"/>
              <a:t>  </a:t>
            </a:r>
            <a:r>
              <a:rPr lang="zh-CN" altLang="zh-CN" sz="3200" dirty="0" smtClean="0"/>
              <a:t>理论</a:t>
            </a:r>
            <a:r>
              <a:rPr lang="zh-CN" altLang="zh-CN" sz="3200" dirty="0"/>
              <a:t>及专业分类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6341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*</a:t>
            </a:r>
            <a:r>
              <a:rPr lang="zh-CN" altLang="zh-CN" sz="3200" dirty="0"/>
              <a:t>宋金元</a:t>
            </a:r>
            <a:r>
              <a:rPr lang="zh-CN" altLang="zh-CN" sz="3200" dirty="0" smtClean="0"/>
              <a:t>时期</a:t>
            </a:r>
            <a:r>
              <a:rPr lang="en-US" altLang="zh-CN" sz="3200" dirty="0" smtClean="0"/>
              <a:t>  </a:t>
            </a:r>
            <a:r>
              <a:rPr lang="zh-CN" altLang="zh-CN" sz="3200" dirty="0" smtClean="0"/>
              <a:t>逐渐</a:t>
            </a:r>
            <a:r>
              <a:rPr lang="zh-CN" altLang="zh-CN" sz="3200" dirty="0"/>
              <a:t>形成不同的流派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294996"/>
            <a:ext cx="5521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*</a:t>
            </a:r>
            <a:r>
              <a:rPr lang="zh-CN" altLang="zh-CN" sz="3200" dirty="0"/>
              <a:t>明清</a:t>
            </a:r>
            <a:r>
              <a:rPr lang="zh-CN" altLang="zh-CN" sz="3200" dirty="0" smtClean="0"/>
              <a:t>时期</a:t>
            </a:r>
            <a:r>
              <a:rPr lang="en-US" altLang="zh-CN" sz="3200" dirty="0" smtClean="0"/>
              <a:t>  </a:t>
            </a:r>
            <a:r>
              <a:rPr lang="zh-CN" altLang="zh-CN" sz="3200" dirty="0" smtClean="0"/>
              <a:t>仍然</a:t>
            </a:r>
            <a:r>
              <a:rPr lang="zh-CN" altLang="zh-CN" sz="3200" dirty="0"/>
              <a:t>是流派的发展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5018" y="35535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/>
            </a:lvl1pPr>
          </a:lstStyle>
          <a:p>
            <a:r>
              <a:rPr lang="zh-CN" altLang="en-US" dirty="0"/>
              <a:t>历史</a:t>
            </a:r>
            <a:r>
              <a:rPr lang="zh-CN" altLang="en-US" dirty="0" smtClean="0"/>
              <a:t>沿革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7838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36912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+mn-ea"/>
              </a:rPr>
              <a:t>观察</a:t>
            </a:r>
            <a:r>
              <a:rPr lang="en-US" altLang="zh-CN" sz="3600" dirty="0" smtClean="0">
                <a:latin typeface="+mn-ea"/>
              </a:rPr>
              <a:t>——</a:t>
            </a:r>
            <a:r>
              <a:rPr lang="zh-CN" altLang="en-US" sz="3600" dirty="0" smtClean="0">
                <a:latin typeface="+mn-ea"/>
              </a:rPr>
              <a:t>取象比类</a:t>
            </a:r>
            <a:r>
              <a:rPr lang="en-US" altLang="zh-CN" sz="3600" dirty="0" smtClean="0">
                <a:latin typeface="+mn-ea"/>
              </a:rPr>
              <a:t>——</a:t>
            </a:r>
            <a:r>
              <a:rPr lang="zh-CN" altLang="en-US" sz="3600" dirty="0" smtClean="0">
                <a:latin typeface="+mn-ea"/>
              </a:rPr>
              <a:t>黑箱</a:t>
            </a:r>
            <a:endParaRPr lang="en-US" altLang="zh-CN" sz="3600" dirty="0" smtClean="0">
              <a:latin typeface="+mn-ea"/>
            </a:endParaRPr>
          </a:p>
          <a:p>
            <a:r>
              <a:rPr lang="en-US" altLang="zh-CN" sz="3600" dirty="0" smtClean="0">
                <a:latin typeface="+mn-ea"/>
              </a:rPr>
              <a:t>——</a:t>
            </a:r>
            <a:r>
              <a:rPr lang="zh-CN" altLang="en-US" sz="3600" dirty="0" smtClean="0">
                <a:latin typeface="+mn-ea"/>
              </a:rPr>
              <a:t>现象推求本质</a:t>
            </a:r>
            <a:r>
              <a:rPr lang="en-US" altLang="zh-CN" sz="3600" dirty="0" smtClean="0">
                <a:latin typeface="+mn-ea"/>
              </a:rPr>
              <a:t>——</a:t>
            </a:r>
            <a:r>
              <a:rPr lang="zh-CN" altLang="en-US" sz="3600" dirty="0" smtClean="0">
                <a:latin typeface="+mn-ea"/>
              </a:rPr>
              <a:t>整体观念</a:t>
            </a:r>
            <a:endParaRPr lang="zh-CN" altLang="en-US" sz="3600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7689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中医方法论</a:t>
            </a:r>
            <a:endParaRPr lang="zh-CN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8621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471</TotalTime>
  <Words>1437</Words>
  <Application>Microsoft Office PowerPoint</Application>
  <PresentationFormat>全屏显示(4:3)</PresentationFormat>
  <Paragraphs>203</Paragraphs>
  <Slides>41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暗香扑面</vt:lpstr>
      <vt:lpstr>中医学理论体系的特点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中医学理论体系的特点</dc:title>
  <cp:lastModifiedBy>user</cp:lastModifiedBy>
  <cp:revision>51</cp:revision>
  <dcterms:modified xsi:type="dcterms:W3CDTF">2018-05-07T14:44:54Z</dcterms:modified>
</cp:coreProperties>
</file>